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453bc17db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4453bc17db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453bc17db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453bc17db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4649e28a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44649e28a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453bc17db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4453bc17db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4453bc17db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4453bc17db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453bc17db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4453bc17db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453bc17db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4453bc17db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4453bc17db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4453bc17db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453bc17db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4453bc17db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453bc17db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4453bc17db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4453bc17db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4453bc17d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4649e28a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4649e28a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453bc17db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4453bc17db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453bc17db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4453bc17db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4649e28a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44649e28a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453bc17d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4453bc17d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453bc17db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4453bc17d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4649e28a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44649e28a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4649e28a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4649e28a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453bc17db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453bc17d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4649e28a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4649e28a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4649e28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4649e28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453bc17db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4453bc17db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34ac10e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434ac10e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e2c917425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e2c917425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34ac10ef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434ac10ef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e2c9174254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e2c9174254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e2c9174254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e2c9174254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434ac10ef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434ac10ef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2c9174254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e2c9174254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e2c9174254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e2c9174254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e2c9174254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e2c9174254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453bc17d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4453bc17d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e2c9174254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e2c9174254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e2c9174254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e2c9174254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e2c9174254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e2c9174254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449ad2197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449ad2197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4453bc17db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4453bc17db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44649e28a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44649e28a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44649e28a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44649e28a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4453bc17db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4453bc17db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4453bc17d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4453bc17d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453bc17d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453bc17d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453bc17d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453bc17d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44649e28a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44649e28a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4649e28a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44649e28a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8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jpg"/><Relationship Id="rId4" Type="http://schemas.openxmlformats.org/officeDocument/2006/relationships/image" Target="../media/image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jpg"/><Relationship Id="rId4" Type="http://schemas.openxmlformats.org/officeDocument/2006/relationships/image" Target="../media/image2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drive.google.com/file/d/1BSzfiZTOJC5BOpzQCNH8HUkU-RFIhGj4/view" TargetMode="External"/><Relationship Id="rId4" Type="http://schemas.openxmlformats.org/officeDocument/2006/relationships/image" Target="../media/image1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77100" y="1238175"/>
            <a:ext cx="7789800" cy="9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/>
              <a:t>Фриланс-платформа</a:t>
            </a:r>
            <a:endParaRPr sz="5600"/>
          </a:p>
        </p:txBody>
      </p:sp>
      <p:sp>
        <p:nvSpPr>
          <p:cNvPr id="55" name="Google Shape;55;p13"/>
          <p:cNvSpPr txBox="1"/>
          <p:nvPr/>
        </p:nvSpPr>
        <p:spPr>
          <a:xfrm>
            <a:off x="3753150" y="4510775"/>
            <a:ext cx="163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Екатеринбург 2023 г</a:t>
            </a:r>
            <a:endParaRPr sz="1200"/>
          </a:p>
        </p:txBody>
      </p:sp>
      <p:sp>
        <p:nvSpPr>
          <p:cNvPr id="56" name="Google Shape;56;p13"/>
          <p:cNvSpPr txBox="1"/>
          <p:nvPr/>
        </p:nvSpPr>
        <p:spPr>
          <a:xfrm>
            <a:off x="7319400" y="3262975"/>
            <a:ext cx="1512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Авторы:</a:t>
            </a:r>
            <a:br>
              <a:rPr lang="ru"/>
            </a:br>
            <a:r>
              <a:rPr lang="ru"/>
              <a:t>Величко Алиса</a:t>
            </a:r>
            <a:br>
              <a:rPr lang="ru"/>
            </a:br>
            <a:r>
              <a:rPr lang="ru"/>
              <a:t>Волков Антон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1987350" y="2394925"/>
            <a:ext cx="516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Проектирование информационных систем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130325" y="2202313"/>
            <a:ext cx="26742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Функции и бизнесы компании</a:t>
            </a:r>
            <a:endParaRPr sz="1800"/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175" y="102963"/>
            <a:ext cx="5316100" cy="493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2646150" y="531138"/>
            <a:ext cx="38517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Функции менеджмента</a:t>
            </a:r>
            <a:endParaRPr sz="1800"/>
          </a:p>
        </p:txBody>
      </p:sp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75" y="1406986"/>
            <a:ext cx="8630850" cy="3129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311700" y="354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Функции управления</a:t>
            </a:r>
            <a:endParaRPr sz="1800"/>
          </a:p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Изображение выглядит как диаграмма&#10;&#10;Автоматически созданное описание"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25" y="927613"/>
            <a:ext cx="8943151" cy="421122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 txBox="1"/>
          <p:nvPr/>
        </p:nvSpPr>
        <p:spPr>
          <a:xfrm>
            <a:off x="203273" y="927636"/>
            <a:ext cx="2692800" cy="20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1142750" y="356575"/>
            <a:ext cx="70170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Диаграмма прецедентов работодателя</a:t>
            </a:r>
            <a:endParaRPr sz="1800"/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63" y="1214106"/>
            <a:ext cx="8877075" cy="34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50" y="1252848"/>
            <a:ext cx="8822100" cy="33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6"/>
          <p:cNvSpPr txBox="1"/>
          <p:nvPr>
            <p:ph type="title"/>
          </p:nvPr>
        </p:nvSpPr>
        <p:spPr>
          <a:xfrm>
            <a:off x="1373050" y="356575"/>
            <a:ext cx="62865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Диаграмма прецедентов администратора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50" y="1217050"/>
            <a:ext cx="8740501" cy="34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 txBox="1"/>
          <p:nvPr>
            <p:ph type="title"/>
          </p:nvPr>
        </p:nvSpPr>
        <p:spPr>
          <a:xfrm>
            <a:off x="1676850" y="379850"/>
            <a:ext cx="57903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Диаграмма прецедентов фрилансера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913" y="76200"/>
            <a:ext cx="4777443" cy="499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/>
          <p:nvPr>
            <p:ph type="title"/>
          </p:nvPr>
        </p:nvSpPr>
        <p:spPr>
          <a:xfrm>
            <a:off x="83775" y="2202300"/>
            <a:ext cx="35832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Диаграмма деятельности работодателя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1050" y="72900"/>
            <a:ext cx="5179625" cy="49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9"/>
          <p:cNvSpPr txBox="1"/>
          <p:nvPr>
            <p:ph type="title"/>
          </p:nvPr>
        </p:nvSpPr>
        <p:spPr>
          <a:xfrm>
            <a:off x="298338" y="2194450"/>
            <a:ext cx="31002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Диаграмма деятельности администратора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2406300" y="-24925"/>
            <a:ext cx="43314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Диаграмма деятельности фрилансера</a:t>
            </a:r>
            <a:endParaRPr sz="1600"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75" y="406175"/>
            <a:ext cx="4150175" cy="45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644" y="406175"/>
            <a:ext cx="4765731" cy="452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/>
        </p:nvSpPr>
        <p:spPr>
          <a:xfrm>
            <a:off x="494400" y="2017650"/>
            <a:ext cx="8155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</a:rPr>
              <a:t>Этап №3</a:t>
            </a:r>
            <a:br>
              <a:rPr lang="ru" sz="3000">
                <a:solidFill>
                  <a:schemeClr val="dk1"/>
                </a:solidFill>
              </a:rPr>
            </a:br>
            <a:r>
              <a:rPr lang="ru" sz="3000">
                <a:solidFill>
                  <a:schemeClr val="dk1"/>
                </a:solidFill>
              </a:rPr>
              <a:t>Описание и разработка ИС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772500" y="2017638"/>
            <a:ext cx="7599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</a:rPr>
              <a:t>Этап №1</a:t>
            </a:r>
            <a:br>
              <a:rPr lang="ru" sz="3000">
                <a:solidFill>
                  <a:schemeClr val="dk1"/>
                </a:solidFill>
              </a:rPr>
            </a:br>
            <a:r>
              <a:rPr lang="ru" sz="3000">
                <a:solidFill>
                  <a:schemeClr val="dk1"/>
                </a:solidFill>
              </a:rPr>
              <a:t>Описание предметной области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311700" y="290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Verdana"/>
                <a:ea typeface="Verdana"/>
                <a:cs typeface="Verdana"/>
                <a:sym typeface="Verdana"/>
              </a:rPr>
              <a:t>Общая схема ИС. </a:t>
            </a:r>
            <a:r>
              <a:rPr lang="ru" sz="1800">
                <a:latin typeface="Verdana"/>
                <a:ea typeface="Verdana"/>
                <a:cs typeface="Verdana"/>
                <a:sym typeface="Verdana"/>
              </a:rPr>
              <a:t>Python&amp;PostgreSQL и PHP&amp;MySQL</a:t>
            </a:r>
            <a:endParaRPr sz="3300"/>
          </a:p>
        </p:txBody>
      </p:sp>
      <p:sp>
        <p:nvSpPr>
          <p:cNvPr id="172" name="Google Shape;172;p32"/>
          <p:cNvSpPr txBox="1"/>
          <p:nvPr>
            <p:ph idx="1" type="body"/>
          </p:nvPr>
        </p:nvSpPr>
        <p:spPr>
          <a:xfrm>
            <a:off x="311700" y="930300"/>
            <a:ext cx="8520600" cy="41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ИС состоит из Telegram-бота и базы данных, </a:t>
            </a:r>
            <a:r>
              <a:rPr lang="ru" sz="1500">
                <a:solidFill>
                  <a:schemeClr val="dk1"/>
                </a:solidFill>
              </a:rPr>
              <a:t>подключенной</a:t>
            </a:r>
            <a:r>
              <a:rPr lang="ru" sz="1500">
                <a:solidFill>
                  <a:schemeClr val="dk1"/>
                </a:solidFill>
              </a:rPr>
              <a:t> к нему.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Интерпретируемый высокоуровневый язык программирования Python был выбран за счет быстроты и удобства написания кода, наличия полезных библиотек и фреймворков.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У PostgreSQL есть множество возможностей. Созданный с использованием объектно-реляционной модели, он поддерживает сложные структуры и широкий спектр встроенных и определяемых пользователем типов данных. Он обеспечивает расширенную емкость данных и заслужил доверие бережным отношением к целостности данных. Несмотря на то, что были использованы не все возможности и функции хранения данных, было полезно начать взаимодействие с этой базой данных. Кроме этого, в виду потенциального продолжения разработки фриланс-платформы, потребности к хранению данных будут только возрастать и несомненным преимуществом является доступность мощных инструментов.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PHP был выбран связи с немалым опытом разработки автора на этом языке. Язык существует уже давно, сформировано большое комьюнити, есть ответы на большую часть часто возникающих вопросов. Предоставляет встроенную поддержку для взаимодействия с базами данных MySQL.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MySQL – это одна из самых популярных реляционных</a:t>
            </a:r>
            <a:r>
              <a:rPr lang="ru" sz="1400">
                <a:solidFill>
                  <a:schemeClr val="dk1"/>
                </a:solidFill>
              </a:rPr>
              <a:t> баз данных с открытым исходным кодом, поддерживается Oracle.</a:t>
            </a:r>
            <a:endParaRPr sz="1808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311700" y="270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Схема доступа к данным.</a:t>
            </a:r>
            <a:r>
              <a:rPr lang="ru" sz="1800"/>
              <a:t> PostgreSQL.</a:t>
            </a:r>
            <a:endParaRPr sz="1800"/>
          </a:p>
        </p:txBody>
      </p:sp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725" y="941525"/>
            <a:ext cx="6906551" cy="39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/>
        </p:nvSpPr>
        <p:spPr>
          <a:xfrm>
            <a:off x="1150800" y="267050"/>
            <a:ext cx="684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Схема доступа к данным. MySQL.</a:t>
            </a:r>
            <a:endParaRPr sz="1800"/>
          </a:p>
        </p:txBody>
      </p:sp>
      <p:pic>
        <p:nvPicPr>
          <p:cNvPr id="184" name="Google Shape;1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250" y="848850"/>
            <a:ext cx="6975500" cy="403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311700" y="46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Разработка хранилища данных. Валидность данных.</a:t>
            </a:r>
            <a:endParaRPr sz="1800"/>
          </a:p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>
            <a:off x="311700" y="390475"/>
            <a:ext cx="8520600" cy="43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Проверка валидности данных осуществляется в основном на стороне приложения, а не на стороне базы данных.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Осуществляются проверки занесения в таблицу невалидных данных: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Дата. Производится проверка ввода даты в некорректном формате. Отслеживаются попытки создать задание, срок выполнения которого уже истек.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Номер банковского аккаунта. Производится проверка номера банковского аккаунта на соответствие стандарту РФ.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Идентификаторы темы. Задания можно создать с темой из заранее определенного списка тем. Это исключает ситуацию дублирования одинаковых по смыслу тем.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Уникальный идентификатор пользователя в мессенджере Telegram.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Производится проверка на корректность введения, соответствия его формата правилам пользования  мессенджера. Кроме этого, производится проверка наличия пользователя с переданным идентификатором в базе данных бота.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Кроме этого, каждое созданное задание подлежит проверки администратора фриланс-платформы для исключения создания заданий, нарушающих законодательство РФ.</a:t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>
            <a:off x="311700" y="339275"/>
            <a:ext cx="85206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Разработка приложения (авторизация и соответствующий функционал)</a:t>
            </a:r>
            <a:endParaRPr sz="1800"/>
          </a:p>
        </p:txBody>
      </p:sp>
      <p:sp>
        <p:nvSpPr>
          <p:cNvPr id="196" name="Google Shape;196;p36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</a:rPr>
              <a:t>Реализация приложения осуществлялась в виде телеграмм-бота. Данная реализация была выбрана за счет следующих преимуществ: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Удобный интерфейс взаимодействия пользователя с телеграмм-ботом;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Популярность и надежность мессенджера Telegram. Во многих современных компаниях общение между сотрудниками и клиентами происходит посредством Telegram;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Простая авторизация без необходимости создания личного кабинета пользователя. Происходит посредством переключения ролей: администратора, фрилансера, работодателя.</a:t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/>
              <a:t>Разработка приложения. Python.</a:t>
            </a:r>
            <a:endParaRPr sz="2400"/>
          </a:p>
        </p:txBody>
      </p:sp>
      <p:sp>
        <p:nvSpPr>
          <p:cNvPr id="202" name="Google Shape;202;p37"/>
          <p:cNvSpPr txBox="1"/>
          <p:nvPr>
            <p:ph idx="1" type="body"/>
          </p:nvPr>
        </p:nvSpPr>
        <p:spPr>
          <a:xfrm>
            <a:off x="499800" y="789125"/>
            <a:ext cx="8144400" cy="41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</a:rPr>
              <a:t>Для создания телеграмм-бота на языке Python и взаимодействия с базой данных PostgreSQL использовался фреймворк django.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</a:rPr>
              <a:t>Этот фреймворк был выбран по следующим причинам: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Масштабируемость. При увеличении количества пользователей фриланс-платформы, приложение будет отвечать требованиям по скорости ответа.</a:t>
            </a:r>
            <a:endParaRPr sz="16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Популярность.</a:t>
            </a:r>
            <a:endParaRPr sz="16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Надежность.</a:t>
            </a:r>
            <a:endParaRPr sz="16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Быстрота написания кода.Django был разработан для того, чтобы помочь разработчикам как можно быстрее доводить приложения от концепции до завершения.</a:t>
            </a:r>
            <a:endParaRPr sz="16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DJANGO ORM, которое позволяет взаимодействовать с базой данных через классы и объекты и предоставляет методы для получения и изменения данных в базе.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>
            <p:ph type="title"/>
          </p:nvPr>
        </p:nvSpPr>
        <p:spPr>
          <a:xfrm>
            <a:off x="311700" y="168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420"/>
              <a:t>Пример кода. Python.</a:t>
            </a:r>
            <a:endParaRPr sz="2420"/>
          </a:p>
        </p:txBody>
      </p:sp>
      <p:pic>
        <p:nvPicPr>
          <p:cNvPr id="208" name="Google Shape;2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0875"/>
            <a:ext cx="3962370" cy="440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975" y="740875"/>
            <a:ext cx="4899025" cy="433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Пример кода. Python.</a:t>
            </a:r>
            <a:endParaRPr sz="2420"/>
          </a:p>
        </p:txBody>
      </p:sp>
      <p:pic>
        <p:nvPicPr>
          <p:cNvPr id="215" name="Google Shape;2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13" y="1017725"/>
            <a:ext cx="824396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Разработка приложения. PHP.</a:t>
            </a:r>
            <a:endParaRPr sz="2400"/>
          </a:p>
        </p:txBody>
      </p:sp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311700" y="1324500"/>
            <a:ext cx="8520600" cy="24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 разработке телеграмм-бота на языке PHP была использована библиотека Telegram Bot SDK. Она имеет подробную, хорошо описанную документацию. Предоставляет простой и удобный интерфейс для работы с Telegram Bot API. Есть сообщество из сотен разработчиков в мессенджере Slack, Telegram и Stack Overflow. При необходимости можно связаться с командой разработчиков через раздел Issues на странице проекта на GitHub или в Telegram канале и предложить свои идеи для улучшения или задать интересующий вопрос.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50" y="701275"/>
            <a:ext cx="1966280" cy="431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309" y="701275"/>
            <a:ext cx="5880542" cy="431194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1"/>
          <p:cNvSpPr txBox="1"/>
          <p:nvPr>
            <p:ph type="title"/>
          </p:nvPr>
        </p:nvSpPr>
        <p:spPr>
          <a:xfrm>
            <a:off x="577150" y="48675"/>
            <a:ext cx="30864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Пример кода. PHP.</a:t>
            </a:r>
            <a:endParaRPr sz="24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1820"/>
              <a:t>Миссия компании. Описание основной деловой концепции компании.</a:t>
            </a:r>
            <a:endParaRPr sz="1820"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787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Заказчик получает фриланс-платформу. На данной площадке работодатели могут размещать задания и просматривать каталог исполнителей (фрилансеров) и принимать отклик. Фрилансеры имеют возможность просматривать задания и оставлять отклик.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Партнёрами компании могут выступать малые и крупные фирмы. Первые заинтересованы в разовом задании без необходимости трудоустройства необходимого специалиста. Для крупных компаний, которые занимаются помощью в трудоустройстве, могут получить рекламу на фриланс-платформе.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Относительно конкурентов данная фриланс площадка будет предоставлять более низкую стоимость комиссии с выполненной фрилансером работы относительно рыночной; более большой выбор заданий и фрилансеров; удобство и доступность сервиса; более высокую надёжность производимых сделок; быстрая обратная связь.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Собственник получает прибыль с комиссии за пользование платформы. Прибыль за использование площадкой зарегистрированных потенциальных работодателей; комиссию с выполненной фрилансером работы; платный тариф для фрилансеров, который подразумевает расширенные возможности просмотра более дорогих заказов.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Деньги, опыт, карьерный рост до заместителя директора компании.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Персонал получает следующие льготы: печенье, чай, кофе в офисе; развоз в позднее время до дома; премии за выполнение годового плана; оплачиваемый отпуск (28 календарных дней); высокая белая зарплата; официальное трудоустройство.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Сотрудничество с центром занятости населения для помощи в трудоустройстве безработных; предоставление скидок студентам, школьникам.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Своевременная сдача отчётных документов по доходам и расходам организации; перечисление налогов в государственный бюджет; сотрудничество с образовательными учреждениями (УрФУ). </a:t>
            </a:r>
            <a:endParaRPr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2"/>
          <p:cNvPicPr preferRelativeResize="0"/>
          <p:nvPr/>
        </p:nvPicPr>
        <p:blipFill rotWithShape="1">
          <a:blip r:embed="rId3">
            <a:alphaModFix/>
          </a:blip>
          <a:srcRect b="0" l="9651" r="13318" t="0"/>
          <a:stretch/>
        </p:blipFill>
        <p:spPr>
          <a:xfrm>
            <a:off x="83800" y="688850"/>
            <a:ext cx="4441650" cy="4222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775" y="688825"/>
            <a:ext cx="4313750" cy="422304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2"/>
          <p:cNvSpPr txBox="1"/>
          <p:nvPr>
            <p:ph type="title"/>
          </p:nvPr>
        </p:nvSpPr>
        <p:spPr>
          <a:xfrm>
            <a:off x="577150" y="48675"/>
            <a:ext cx="30864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Пример кода. PHP.</a:t>
            </a:r>
            <a:endParaRPr sz="242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Демонстрация работы:</a:t>
            </a:r>
            <a:endParaRPr sz="2420"/>
          </a:p>
        </p:txBody>
      </p:sp>
      <p:sp>
        <p:nvSpPr>
          <p:cNvPr id="241" name="Google Shape;241;p43"/>
          <p:cNvSpPr txBox="1"/>
          <p:nvPr>
            <p:ph idx="1" type="body"/>
          </p:nvPr>
        </p:nvSpPr>
        <p:spPr>
          <a:xfrm>
            <a:off x="311700" y="687850"/>
            <a:ext cx="8520600" cy="10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Команды для начала общения с ботом: /start, /help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2" name="Google Shape;24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125" y="1214475"/>
            <a:ext cx="3270324" cy="372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331" y="1214475"/>
            <a:ext cx="3168044" cy="372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Демонстрация работы: команды администратора фриланс-платформы</a:t>
            </a:r>
            <a:endParaRPr sz="2420"/>
          </a:p>
        </p:txBody>
      </p:sp>
      <p:sp>
        <p:nvSpPr>
          <p:cNvPr id="249" name="Google Shape;249;p44"/>
          <p:cNvSpPr txBox="1"/>
          <p:nvPr>
            <p:ph idx="1" type="body"/>
          </p:nvPr>
        </p:nvSpPr>
        <p:spPr>
          <a:xfrm>
            <a:off x="311700" y="1487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1. /start_admin &lt;идентификатор администратора&gt; -- зайти в качестве администратора фриланс-платформы;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2. /admin_show_tasks -- получение непроверенных заданий из базы данных;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3. /admin_select_task &lt;номер_задания&gt; -- просмотр полной информации о задании;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4. /verification_successful -- подтвердить корректность задания;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5. /verification_failed &lt;комментарий&gt; -- отправить задание на доработку.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5"/>
          <p:cNvSpPr txBox="1"/>
          <p:nvPr>
            <p:ph type="title"/>
          </p:nvPr>
        </p:nvSpPr>
        <p:spPr>
          <a:xfrm>
            <a:off x="311700" y="445025"/>
            <a:ext cx="8520600" cy="7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420"/>
              <a:t>Демонстрация работы: команды администратора фриланс-платформы</a:t>
            </a:r>
            <a:endParaRPr sz="2420"/>
          </a:p>
        </p:txBody>
      </p:sp>
      <p:pic>
        <p:nvPicPr>
          <p:cNvPr id="255" name="Google Shape;25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475" y="1135725"/>
            <a:ext cx="3540725" cy="400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57225"/>
            <a:ext cx="5374775" cy="12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420"/>
              <a:t>Демонстрация работы: команды администратора фриланс-платформы</a:t>
            </a:r>
            <a:endParaRPr sz="2420"/>
          </a:p>
        </p:txBody>
      </p:sp>
      <p:pic>
        <p:nvPicPr>
          <p:cNvPr id="262" name="Google Shape;2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500"/>
            <a:ext cx="4656602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200" y="1524500"/>
            <a:ext cx="430437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420"/>
              <a:t>Демонстрация работы: команды фрилансера фриланс-платформы</a:t>
            </a:r>
            <a:endParaRPr sz="2420"/>
          </a:p>
        </p:txBody>
      </p:sp>
      <p:sp>
        <p:nvSpPr>
          <p:cNvPr id="269" name="Google Shape;269;p47"/>
          <p:cNvSpPr txBox="1"/>
          <p:nvPr>
            <p:ph idx="1" type="body"/>
          </p:nvPr>
        </p:nvSpPr>
        <p:spPr>
          <a:xfrm>
            <a:off x="311700" y="1356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1. /start_freelancer &lt;идентификатор фрилансера&gt; -- зайти в качестве фрилансера фриланс-платформы;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2. /show_tasks_by_topic_id &lt;идентификатор_темы&gt; -- просмотр доступных заданий по заданной теме;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3. /select_task &lt;номер задания&gt; -- посмотреть полную информацию о выбранном задании;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4. /submit_response &lt;номер банковского аккаунта&gt; &lt;комментарий&gt; -- оставить отклик на задание.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420"/>
              <a:t>Демонстрация работы: команды фрилансера фриланс-платформы</a:t>
            </a:r>
            <a:endParaRPr sz="2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2420"/>
          </a:p>
        </p:txBody>
      </p:sp>
      <p:pic>
        <p:nvPicPr>
          <p:cNvPr id="275" name="Google Shape;275;p48"/>
          <p:cNvPicPr preferRelativeResize="0"/>
          <p:nvPr/>
        </p:nvPicPr>
        <p:blipFill rotWithShape="1">
          <a:blip r:embed="rId3">
            <a:alphaModFix/>
          </a:blip>
          <a:srcRect b="-167530" l="-107420" r="107420" t="167530"/>
          <a:stretch/>
        </p:blipFill>
        <p:spPr>
          <a:xfrm>
            <a:off x="-3592250" y="1952138"/>
            <a:ext cx="5186354" cy="9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875" y="1437650"/>
            <a:ext cx="4836476" cy="37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450" y="1437650"/>
            <a:ext cx="2662125" cy="370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420"/>
              <a:t>Демонстрация работы: команды фрилансера фриланс-платформы</a:t>
            </a:r>
            <a:endParaRPr sz="2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20"/>
          </a:p>
        </p:txBody>
      </p:sp>
      <p:pic>
        <p:nvPicPr>
          <p:cNvPr id="283" name="Google Shape;2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00" y="1538100"/>
            <a:ext cx="79216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420"/>
              <a:t>Демонстрация работы: команды фрилансера фриланс-платформы</a:t>
            </a:r>
            <a:endParaRPr sz="2420"/>
          </a:p>
        </p:txBody>
      </p:sp>
      <p:pic>
        <p:nvPicPr>
          <p:cNvPr id="289" name="Google Shape;2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1364900"/>
            <a:ext cx="75438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100" y="2926263"/>
            <a:ext cx="7609600" cy="1342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420"/>
              <a:t>Демонстрация работы: команды работодателя фриланс-платформы</a:t>
            </a:r>
            <a:endParaRPr sz="2420"/>
          </a:p>
        </p:txBody>
      </p:sp>
      <p:sp>
        <p:nvSpPr>
          <p:cNvPr id="296" name="Google Shape;296;p51"/>
          <p:cNvSpPr txBox="1"/>
          <p:nvPr>
            <p:ph idx="1" type="body"/>
          </p:nvPr>
        </p:nvSpPr>
        <p:spPr>
          <a:xfrm>
            <a:off x="311700" y="1363400"/>
            <a:ext cx="8520600" cy="3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1. /create_task -- создание задания;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2. /add_brief_description &lt;текст&gt; -- добавление краткой информации о задании;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3. /add_full_description &lt;текст&gt; -- добавлении полной информации о задании;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4. /add_task_price &lt;цена&gt; -- добавление информации о цене задания;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5. /add_task_completing_deadline &lt;дата в формате ГГГГ-ММ-ДД&gt; -- добавление крайнего срока выполнения задания;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6. /add_bank_account &lt;номер банковского счёта&gt; -- добавление банковского аккаунта, привязанного к заданию;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7. /add_task_topic_id &lt;номер темы&gt; -- добавление темы задания;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8. /confirm_task -- подтвердить информацию о задании.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2376000" y="174500"/>
            <a:ext cx="439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</a:rPr>
              <a:t>Структура организации</a:t>
            </a:r>
            <a:endParaRPr sz="1800"/>
          </a:p>
        </p:txBody>
      </p:sp>
      <p:sp>
        <p:nvSpPr>
          <p:cNvPr id="74" name="Google Shape;74;p16"/>
          <p:cNvSpPr txBox="1"/>
          <p:nvPr/>
        </p:nvSpPr>
        <p:spPr>
          <a:xfrm>
            <a:off x="162900" y="728600"/>
            <a:ext cx="49863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2286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ru" sz="1200">
                <a:solidFill>
                  <a:schemeClr val="dk1"/>
                </a:solidFill>
              </a:rPr>
              <a:t>Директор.</a:t>
            </a:r>
            <a:endParaRPr b="1" sz="1200">
              <a:solidFill>
                <a:schemeClr val="dk1"/>
              </a:solidFill>
            </a:endParaRPr>
          </a:p>
          <a:p>
            <a:pPr indent="0" lvl="0" marL="2286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Функции директора: реализация стратегических задач организации; создание и обеспечение безопасных условий труда; организация слаженной работы коллектива; защита интересов организации, в том числе и в судебном порядке; назначение заместителей.</a:t>
            </a:r>
            <a:endParaRPr sz="1200">
              <a:solidFill>
                <a:schemeClr val="dk1"/>
              </a:solidFill>
            </a:endParaRPr>
          </a:p>
          <a:p>
            <a:pPr indent="-304800" lvl="0" marL="2286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ru" sz="1200">
                <a:solidFill>
                  <a:schemeClr val="dk1"/>
                </a:solidFill>
              </a:rPr>
              <a:t>Заместитель директора.</a:t>
            </a:r>
            <a:endParaRPr b="1" sz="1200">
              <a:solidFill>
                <a:schemeClr val="dk1"/>
              </a:solidFill>
            </a:endParaRPr>
          </a:p>
          <a:p>
            <a:pPr indent="0" lvl="0" marL="2286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Функции заместителя директора: выполнение функций директора, за исключением назначения заместителей.</a:t>
            </a:r>
            <a:endParaRPr sz="1200">
              <a:solidFill>
                <a:schemeClr val="dk1"/>
              </a:solidFill>
            </a:endParaRPr>
          </a:p>
          <a:p>
            <a:pPr indent="-304800" lvl="0" marL="2286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ru" sz="1200">
                <a:solidFill>
                  <a:schemeClr val="dk1"/>
                </a:solidFill>
              </a:rPr>
              <a:t>Бухгалтерия.</a:t>
            </a:r>
            <a:endParaRPr b="1" sz="1200">
              <a:solidFill>
                <a:schemeClr val="dk1"/>
              </a:solidFill>
            </a:endParaRPr>
          </a:p>
          <a:p>
            <a:pPr indent="-350519" lvl="1" marL="502919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ru" sz="1200">
                <a:solidFill>
                  <a:schemeClr val="dk1"/>
                </a:solidFill>
              </a:rPr>
              <a:t>Главный бухгалтер</a:t>
            </a:r>
            <a:endParaRPr b="1" sz="1200">
              <a:solidFill>
                <a:schemeClr val="dk1"/>
              </a:solidFill>
            </a:endParaRPr>
          </a:p>
          <a:p>
            <a:pPr indent="0" lvl="0" marL="502919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Функции главного бухгалтера: постановка задач бухгалтерам и контроль их выполнения; предоставление финансовой отчётности заместителю директора.</a:t>
            </a:r>
            <a:endParaRPr b="1" sz="1200">
              <a:solidFill>
                <a:schemeClr val="dk1"/>
              </a:solidFill>
            </a:endParaRPr>
          </a:p>
          <a:p>
            <a:pPr indent="-396240" lvl="2" marL="77724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ru" sz="1200">
                <a:solidFill>
                  <a:schemeClr val="dk1"/>
                </a:solidFill>
              </a:rPr>
              <a:t>Бухгалтер, 2 человека</a:t>
            </a:r>
            <a:endParaRPr b="1" sz="1200">
              <a:solidFill>
                <a:schemeClr val="dk1"/>
              </a:solidFill>
            </a:endParaRPr>
          </a:p>
          <a:p>
            <a:pPr indent="0" lvl="0" marL="77724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Функции бухгалтера: сбор, обработка актов выполненных работ исполнителями для работодателей; общение с банками; расчёт заработной платы; начисление больничных отпусков; формирование налоговой базы; расчёт и перечисление страховых взносов; предоставление финансовой отчётности главному бухгалтеру.</a:t>
            </a:r>
            <a:endParaRPr sz="1200"/>
          </a:p>
        </p:txBody>
      </p:sp>
      <p:sp>
        <p:nvSpPr>
          <p:cNvPr id="75" name="Google Shape;75;p16"/>
          <p:cNvSpPr txBox="1"/>
          <p:nvPr/>
        </p:nvSpPr>
        <p:spPr>
          <a:xfrm>
            <a:off x="5390175" y="821000"/>
            <a:ext cx="3540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2286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 startAt="4"/>
            </a:pPr>
            <a:r>
              <a:rPr b="1" lang="ru" sz="1200">
                <a:solidFill>
                  <a:schemeClr val="dk1"/>
                </a:solidFill>
              </a:rPr>
              <a:t>Отдел по работе с клиентами.</a:t>
            </a:r>
            <a:endParaRPr b="1" sz="1200">
              <a:solidFill>
                <a:schemeClr val="dk1"/>
              </a:solidFill>
            </a:endParaRPr>
          </a:p>
          <a:p>
            <a:pPr indent="-350519" lvl="1" marL="502919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ru" sz="1200">
                <a:solidFill>
                  <a:schemeClr val="dk1"/>
                </a:solidFill>
              </a:rPr>
              <a:t>Менеджер по работе с партнёрами</a:t>
            </a:r>
            <a:endParaRPr b="1" sz="1200">
              <a:solidFill>
                <a:schemeClr val="dk1"/>
              </a:solidFill>
            </a:endParaRPr>
          </a:p>
          <a:p>
            <a:pPr indent="0" lvl="0" marL="502919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Функции менеджера по работе с партнёрами: общение с партнёрами организации, такими как центр занятости населения и образовательные учреждения (УрФУ); разрешение споров между исполнителями и работодателями.</a:t>
            </a:r>
            <a:endParaRPr b="1" sz="1200">
              <a:solidFill>
                <a:schemeClr val="dk1"/>
              </a:solidFill>
            </a:endParaRPr>
          </a:p>
          <a:p>
            <a:pPr indent="-350519" lvl="1" marL="502919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ru" sz="1200">
                <a:solidFill>
                  <a:schemeClr val="dk1"/>
                </a:solidFill>
              </a:rPr>
              <a:t>Специалист технической поддержки</a:t>
            </a:r>
            <a:endParaRPr b="1" sz="1200">
              <a:solidFill>
                <a:schemeClr val="dk1"/>
              </a:solidFill>
            </a:endParaRPr>
          </a:p>
          <a:p>
            <a:pPr indent="0" lvl="0" marL="502919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Функции специалиста технической поддержки: предоставление обратной связи клиентам фриланс-биржи; направление задач по решению проблем в соответствующий отдел.</a:t>
            </a:r>
            <a:endParaRPr b="1" sz="1200">
              <a:solidFill>
                <a:schemeClr val="dk1"/>
              </a:solidFill>
            </a:endParaRPr>
          </a:p>
          <a:p>
            <a:pPr indent="-350519" lvl="1" marL="502919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ru" sz="1200">
                <a:solidFill>
                  <a:schemeClr val="dk1"/>
                </a:solidFill>
              </a:rPr>
              <a:t>Специалист по обработке размещаемой информации</a:t>
            </a:r>
            <a:endParaRPr b="1" sz="1200">
              <a:solidFill>
                <a:schemeClr val="dk1"/>
              </a:solidFill>
            </a:endParaRPr>
          </a:p>
          <a:p>
            <a:pPr indent="0" lvl="0" marL="502919" rtl="0" algn="just">
              <a:spcBef>
                <a:spcPts val="0"/>
              </a:spcBef>
              <a:spcAft>
                <a:spcPts val="140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Функции специалиста по обработке размещаемой информации: обработка размещаемой информации исполнителями и работодателями.</a:t>
            </a:r>
            <a:endParaRPr sz="1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420"/>
              <a:t>Демонстрация работы: команды работодателя фриланс-платформы</a:t>
            </a:r>
            <a:endParaRPr sz="2420"/>
          </a:p>
        </p:txBody>
      </p:sp>
      <p:pic>
        <p:nvPicPr>
          <p:cNvPr id="302" name="Google Shape;30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038" y="1348550"/>
            <a:ext cx="5893923" cy="37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420"/>
              <a:t>Демонстрация работы: команды работодателя фриланс-платформы</a:t>
            </a:r>
            <a:endParaRPr sz="2420"/>
          </a:p>
        </p:txBody>
      </p:sp>
      <p:pic>
        <p:nvPicPr>
          <p:cNvPr id="308" name="Google Shape;3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662" y="1386300"/>
            <a:ext cx="4476675" cy="37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420"/>
              <a:t>Демонстрация работы: команды работодателя фриланс-платформы</a:t>
            </a:r>
            <a:endParaRPr sz="2420"/>
          </a:p>
        </p:txBody>
      </p:sp>
      <p:pic>
        <p:nvPicPr>
          <p:cNvPr id="314" name="Google Shape;31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38" y="1576550"/>
            <a:ext cx="7553325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5" title="FreelanceExchang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" y="0"/>
            <a:ext cx="9144025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6"/>
          <p:cNvSpPr txBox="1"/>
          <p:nvPr/>
        </p:nvSpPr>
        <p:spPr>
          <a:xfrm>
            <a:off x="494400" y="2017650"/>
            <a:ext cx="8155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</a:rPr>
              <a:t>Этап №4</a:t>
            </a:r>
            <a:br>
              <a:rPr lang="ru" sz="3000">
                <a:solidFill>
                  <a:schemeClr val="dk1"/>
                </a:solidFill>
              </a:rPr>
            </a:br>
            <a:r>
              <a:rPr lang="ru" sz="3000">
                <a:solidFill>
                  <a:schemeClr val="dk1"/>
                </a:solidFill>
              </a:rPr>
              <a:t>Выводы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7"/>
          <p:cNvSpPr txBox="1"/>
          <p:nvPr>
            <p:ph type="title"/>
          </p:nvPr>
        </p:nvSpPr>
        <p:spPr>
          <a:xfrm>
            <a:off x="311700" y="445025"/>
            <a:ext cx="74523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Тестирование</a:t>
            </a:r>
            <a:endParaRPr sz="2400"/>
          </a:p>
        </p:txBody>
      </p:sp>
      <p:sp>
        <p:nvSpPr>
          <p:cNvPr id="330" name="Google Shape;330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PHP &amp; MySQL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Объём кода: 5 файлов, 968 строчек кода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Порог вхождения средний. С</a:t>
            </a:r>
            <a:r>
              <a:rPr lang="ru">
                <a:solidFill>
                  <a:schemeClr val="dk1"/>
                </a:solidFill>
              </a:rPr>
              <a:t>интаксис </a:t>
            </a:r>
            <a:r>
              <a:rPr lang="ru">
                <a:solidFill>
                  <a:schemeClr val="dk1"/>
                </a:solidFill>
              </a:rPr>
              <a:t>php прост, похож на python, нет громоздких конструкций и обязательной типизации. Больше знаний требуется для понимания взаимодействия с Telegram API. Тут приходится пользоваться дополнительной библиотекой для облегчений взаимодействия с ней, соответственно нужно также разобраться в работе би</a:t>
            </a:r>
            <a:r>
              <a:rPr lang="ru">
                <a:solidFill>
                  <a:schemeClr val="dk1"/>
                </a:solidFill>
              </a:rPr>
              <a:t>б</a:t>
            </a:r>
            <a:r>
              <a:rPr lang="ru">
                <a:solidFill>
                  <a:schemeClr val="dk1"/>
                </a:solidFill>
              </a:rPr>
              <a:t>лиотеки.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Телеграм</a:t>
            </a:r>
            <a:r>
              <a:rPr lang="ru">
                <a:solidFill>
                  <a:schemeClr val="dk1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бот выполняет </a:t>
            </a:r>
            <a:r>
              <a:rPr lang="ru">
                <a:solidFill>
                  <a:schemeClr val="dk1"/>
                </a:solidFill>
              </a:rPr>
              <a:t>заявленные</a:t>
            </a:r>
            <a:r>
              <a:rPr lang="ru">
                <a:solidFill>
                  <a:schemeClr val="dk1"/>
                </a:solidFill>
              </a:rPr>
              <a:t> функции, осуществляется проверка вводимых данных во избежание возникающих ошибок на стороне приложение и базы данных.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8"/>
          <p:cNvSpPr txBox="1"/>
          <p:nvPr>
            <p:ph type="title"/>
          </p:nvPr>
        </p:nvSpPr>
        <p:spPr>
          <a:xfrm>
            <a:off x="180550" y="13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Тестирование</a:t>
            </a:r>
            <a:endParaRPr sz="2420"/>
          </a:p>
        </p:txBody>
      </p:sp>
      <p:sp>
        <p:nvSpPr>
          <p:cNvPr id="336" name="Google Shape;336;p58"/>
          <p:cNvSpPr txBox="1"/>
          <p:nvPr>
            <p:ph idx="1" type="body"/>
          </p:nvPr>
        </p:nvSpPr>
        <p:spPr>
          <a:xfrm>
            <a:off x="180550" y="595175"/>
            <a:ext cx="8520600" cy="18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Python &amp; PostgreSQL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Порог вхождения средний. С одной стороны, использование фреймворка django усложняет структуру проекта и предоставляет большее количество функционала, чем используется для создания Telegram-бота. С другой стороны, django упрощает работу с базами данных, предоставляя удобный механизм </a:t>
            </a:r>
            <a:r>
              <a:rPr lang="ru" sz="1200">
                <a:solidFill>
                  <a:schemeClr val="dk1"/>
                </a:solidFill>
              </a:rPr>
              <a:t>взаимодействия</a:t>
            </a:r>
            <a:r>
              <a:rPr lang="ru" sz="1200">
                <a:solidFill>
                  <a:schemeClr val="dk1"/>
                </a:solidFill>
              </a:rPr>
              <a:t> с ними посредством django ORM.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37" name="Google Shape;33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775" y="1897325"/>
            <a:ext cx="5404450" cy="317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9"/>
          <p:cNvSpPr txBox="1"/>
          <p:nvPr>
            <p:ph type="title"/>
          </p:nvPr>
        </p:nvSpPr>
        <p:spPr>
          <a:xfrm>
            <a:off x="194100" y="333175"/>
            <a:ext cx="87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Возможности, расширяемость и кроссплатформенность</a:t>
            </a:r>
            <a:endParaRPr sz="2420"/>
          </a:p>
        </p:txBody>
      </p:sp>
      <p:sp>
        <p:nvSpPr>
          <p:cNvPr id="343" name="Google Shape;343;p59"/>
          <p:cNvSpPr txBox="1"/>
          <p:nvPr>
            <p:ph idx="1" type="body"/>
          </p:nvPr>
        </p:nvSpPr>
        <p:spPr>
          <a:xfrm>
            <a:off x="311700" y="1152475"/>
            <a:ext cx="8520600" cy="3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</a:rPr>
              <a:t>Выбранные технологии позволяют создавать различные информационные системы с богатым функционалом: обработка запросов пользователей, сохранение данных в бд, выдача пользователю обработанную информацию.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Реализованные телеграм-боты позволяют несложно расширять функционал фриланс-площадки. Для этого необходимо добавить новую команду и описать её обработку в обработчике команд.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</a:rPr>
              <a:t>Запустить работу телеграм-бота можно на любой платформе, на которой есть интерпретаторы языков php и python и есть подключение  к базам данных. Воспользоваться телеграм-ботом можно с любого устройства, который поддерживает приложение Telegram.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4669025" y="632250"/>
            <a:ext cx="43272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2286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 startAt="6"/>
            </a:pPr>
            <a:r>
              <a:rPr b="1" lang="ru" sz="1200">
                <a:solidFill>
                  <a:schemeClr val="dk1"/>
                </a:solidFill>
              </a:rPr>
              <a:t>Отдел поддержки программного обеспечения.</a:t>
            </a:r>
            <a:endParaRPr b="1" sz="1200">
              <a:solidFill>
                <a:schemeClr val="dk1"/>
              </a:solidFill>
            </a:endParaRPr>
          </a:p>
          <a:p>
            <a:pPr indent="-350519" lvl="1" marL="502919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ru" sz="1200">
                <a:solidFill>
                  <a:schemeClr val="dk1"/>
                </a:solidFill>
              </a:rPr>
              <a:t>Разработчик</a:t>
            </a:r>
            <a:endParaRPr b="1" sz="1200">
              <a:solidFill>
                <a:schemeClr val="dk1"/>
              </a:solidFill>
            </a:endParaRPr>
          </a:p>
          <a:p>
            <a:pPr indent="0" lvl="0" marL="502919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Функции разработчика: и</a:t>
            </a:r>
            <a:r>
              <a:rPr lang="ru" sz="1200">
                <a:solidFill>
                  <a:schemeClr val="dk1"/>
                </a:solidFill>
              </a:rPr>
              <a:t>справление некорректной работы фриланс-биржи.</a:t>
            </a:r>
            <a:endParaRPr b="1" sz="1200">
              <a:solidFill>
                <a:schemeClr val="dk1"/>
              </a:solidFill>
            </a:endParaRPr>
          </a:p>
          <a:p>
            <a:pPr indent="-350519" lvl="1" marL="502919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ru" sz="1200">
                <a:solidFill>
                  <a:schemeClr val="dk1"/>
                </a:solidFill>
              </a:rPr>
              <a:t>Системный администратор базы данных</a:t>
            </a:r>
            <a:endParaRPr b="1" sz="1200">
              <a:solidFill>
                <a:schemeClr val="dk1"/>
              </a:solidFill>
            </a:endParaRPr>
          </a:p>
          <a:p>
            <a:pPr indent="0" lvl="0" marL="502919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Функции системного администратора базы данных: устранение неполадок в работе базы данных в случае их возникновения; резервирование и восстановление базы данных; контроль резервных копий.</a:t>
            </a:r>
            <a:endParaRPr b="1" sz="1200">
              <a:solidFill>
                <a:schemeClr val="dk1"/>
              </a:solidFill>
            </a:endParaRPr>
          </a:p>
          <a:p>
            <a:pPr indent="-350519" lvl="1" marL="502919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ru" sz="1200">
                <a:solidFill>
                  <a:schemeClr val="dk1"/>
                </a:solidFill>
              </a:rPr>
              <a:t>Системный администратор приложения</a:t>
            </a:r>
            <a:endParaRPr b="1" sz="1200">
              <a:solidFill>
                <a:schemeClr val="dk1"/>
              </a:solidFill>
            </a:endParaRPr>
          </a:p>
          <a:p>
            <a:pPr indent="0" lvl="0" marL="502919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Функции системного администратора приложения: поддержка работы технического оборудования, прикладных программ; консультация сотрудников по вопросам, связанных с оборудованием и программным обеспечением; восстановление работоспособности фриланс-биржи в случае выхода её из строя; направление задач по исправлению некорректной работы фриланс-биржи разработчику.</a:t>
            </a:r>
            <a:endParaRPr sz="1200"/>
          </a:p>
        </p:txBody>
      </p:sp>
      <p:sp>
        <p:nvSpPr>
          <p:cNvPr id="81" name="Google Shape;81;p17"/>
          <p:cNvSpPr txBox="1"/>
          <p:nvPr/>
        </p:nvSpPr>
        <p:spPr>
          <a:xfrm>
            <a:off x="218100" y="632250"/>
            <a:ext cx="42777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2286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 startAt="5"/>
            </a:pPr>
            <a:r>
              <a:rPr b="1" lang="ru" sz="1200">
                <a:solidFill>
                  <a:schemeClr val="dk1"/>
                </a:solidFill>
              </a:rPr>
              <a:t>Отдел кадров.</a:t>
            </a:r>
            <a:endParaRPr b="1" sz="1200">
              <a:solidFill>
                <a:schemeClr val="dk1"/>
              </a:solidFill>
            </a:endParaRPr>
          </a:p>
          <a:p>
            <a:pPr indent="-350519" lvl="1" marL="502919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ru" sz="1200">
                <a:solidFill>
                  <a:schemeClr val="dk1"/>
                </a:solidFill>
              </a:rPr>
              <a:t>Главный секретарь отдела кадров</a:t>
            </a:r>
            <a:endParaRPr b="1" sz="1200">
              <a:solidFill>
                <a:schemeClr val="dk1"/>
              </a:solidFill>
            </a:endParaRPr>
          </a:p>
          <a:p>
            <a:pPr indent="0" lvl="0" marL="502919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Функции главного секретаря отдела кадров: п</a:t>
            </a:r>
            <a:r>
              <a:rPr lang="ru" sz="1200">
                <a:solidFill>
                  <a:schemeClr val="dk1"/>
                </a:solidFill>
              </a:rPr>
              <a:t>остановка задач секретарям отдела кадров и контроль их выполнения; предоставление кадровой отчётности заместителю директора.</a:t>
            </a:r>
            <a:endParaRPr b="1" sz="1200">
              <a:solidFill>
                <a:schemeClr val="dk1"/>
              </a:solidFill>
            </a:endParaRPr>
          </a:p>
          <a:p>
            <a:pPr indent="-396240" lvl="2" marL="77724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ru" sz="1200">
                <a:solidFill>
                  <a:schemeClr val="dk1"/>
                </a:solidFill>
              </a:rPr>
              <a:t>Секретарь отдела кадров, 2 человека</a:t>
            </a:r>
            <a:endParaRPr b="1" sz="1200">
              <a:solidFill>
                <a:schemeClr val="dk1"/>
              </a:solidFill>
            </a:endParaRPr>
          </a:p>
          <a:p>
            <a:pPr indent="0" lvl="0" marL="77724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Функции секретаря отдела кадров: о</a:t>
            </a:r>
            <a:r>
              <a:rPr lang="ru" sz="1200">
                <a:solidFill>
                  <a:schemeClr val="dk1"/>
                </a:solidFill>
              </a:rPr>
              <a:t>формление сотрудника при устройстве на работу; адаптация сотрудника к рабочей обстановке; оформление сотрудников на повышение квалификации; оценка работы сотрудника, смена его должности или повышение.</a:t>
            </a:r>
            <a:endParaRPr b="1" sz="1200">
              <a:solidFill>
                <a:schemeClr val="dk1"/>
              </a:solidFill>
            </a:endParaRPr>
          </a:p>
          <a:p>
            <a:pPr indent="-350519" lvl="1" marL="502919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ru" sz="1200">
                <a:solidFill>
                  <a:schemeClr val="dk1"/>
                </a:solidFill>
              </a:rPr>
              <a:t>HR-менеджер</a:t>
            </a:r>
            <a:endParaRPr b="1" sz="1200">
              <a:solidFill>
                <a:schemeClr val="dk1"/>
              </a:solidFill>
            </a:endParaRPr>
          </a:p>
          <a:p>
            <a:pPr indent="0" lvl="0" marL="502919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Функции HR-менеджера: п</a:t>
            </a:r>
            <a:r>
              <a:rPr lang="ru" sz="1200">
                <a:solidFill>
                  <a:schemeClr val="dk1"/>
                </a:solidFill>
              </a:rPr>
              <a:t>оиск новых сотрудников; проведение ознакомительного собеседования.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1512900" y="97500"/>
            <a:ext cx="611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Иерархическая схема организации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00" y="784538"/>
            <a:ext cx="8364599" cy="41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494400" y="2017650"/>
            <a:ext cx="8155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</a:rPr>
              <a:t>Этап №2</a:t>
            </a:r>
            <a:br>
              <a:rPr lang="ru" sz="3000">
                <a:solidFill>
                  <a:schemeClr val="dk1"/>
                </a:solidFill>
              </a:rPr>
            </a:br>
            <a:r>
              <a:rPr lang="ru" sz="3000">
                <a:solidFill>
                  <a:schemeClr val="dk1"/>
                </a:solidFill>
              </a:rPr>
              <a:t>Выявление задач решаемых с помощью ИС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22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820"/>
              <a:t>Выявление задач, решаемых с помощью ИС. Анкета для руководителей.</a:t>
            </a:r>
            <a:endParaRPr sz="1820"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930300"/>
            <a:ext cx="8712600" cy="42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ru" sz="1310">
                <a:solidFill>
                  <a:schemeClr val="dk1"/>
                </a:solidFill>
              </a:rPr>
              <a:t>Анкета для руководителей компаний, которые нуждаются в специалисте для выполнения разового задания:</a:t>
            </a:r>
            <a:endParaRPr sz="1310">
              <a:solidFill>
                <a:schemeClr val="dk1"/>
              </a:solidFill>
            </a:endParaRPr>
          </a:p>
          <a:p>
            <a:pPr indent="-311785" lvl="0" marL="457200" rtl="0" algn="just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310"/>
              <a:buAutoNum type="arabicPeriod"/>
            </a:pPr>
            <a:r>
              <a:rPr lang="ru" sz="1310">
                <a:solidFill>
                  <a:schemeClr val="dk1"/>
                </a:solidFill>
              </a:rPr>
              <a:t>Сколько вы тратите времени на поиск специалиста для выполнения разовой задачи? Какие вы информационные ресурсы используете для поиска специалиста?</a:t>
            </a:r>
            <a:endParaRPr sz="1310">
              <a:solidFill>
                <a:schemeClr val="dk1"/>
              </a:solidFill>
            </a:endParaRPr>
          </a:p>
          <a:p>
            <a:pPr indent="-311785" lvl="1" marL="9144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0"/>
              <a:buAutoNum type="alphaLcPeriod"/>
            </a:pPr>
            <a:r>
              <a:rPr lang="ru" sz="1310">
                <a:solidFill>
                  <a:schemeClr val="dk1"/>
                </a:solidFill>
              </a:rPr>
              <a:t>С помощью ИС вы найдёте нужного специалиста за неделю.</a:t>
            </a:r>
            <a:endParaRPr sz="1310">
              <a:solidFill>
                <a:schemeClr val="dk1"/>
              </a:solidFill>
            </a:endParaRPr>
          </a:p>
          <a:p>
            <a:pPr indent="-311785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0"/>
              <a:buAutoNum type="arabicPeriod"/>
            </a:pPr>
            <a:r>
              <a:rPr lang="ru" sz="1310">
                <a:solidFill>
                  <a:schemeClr val="dk1"/>
                </a:solidFill>
              </a:rPr>
              <a:t>Как на этапе поиска вы понимаете, что специалист выполнит заказ в срок и с заданным бюджетом, что он не соврал по поводу своих компетенций?</a:t>
            </a:r>
            <a:endParaRPr sz="1310">
              <a:solidFill>
                <a:schemeClr val="dk1"/>
              </a:solidFill>
            </a:endParaRPr>
          </a:p>
          <a:p>
            <a:pPr indent="-311785" lvl="1" marL="9144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0"/>
              <a:buAutoNum type="alphaLcPeriod"/>
            </a:pPr>
            <a:r>
              <a:rPr lang="ru" sz="1310">
                <a:solidFill>
                  <a:schemeClr val="dk1"/>
                </a:solidFill>
              </a:rPr>
              <a:t>ИС предоставляет рейтинг исполнителей. Вы можете посмотреть отзывы других заказчиков, количество выполненных проектов выбранного фрилансера.</a:t>
            </a:r>
            <a:endParaRPr sz="1310">
              <a:solidFill>
                <a:schemeClr val="dk1"/>
              </a:solidFill>
            </a:endParaRPr>
          </a:p>
          <a:p>
            <a:pPr indent="-311785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0"/>
              <a:buAutoNum type="arabicPeriod"/>
            </a:pPr>
            <a:r>
              <a:rPr lang="ru" sz="1310">
                <a:solidFill>
                  <a:schemeClr val="dk1"/>
                </a:solidFill>
              </a:rPr>
              <a:t>Сколько денег вы планируете выделить из бюджета для решения задачи?</a:t>
            </a:r>
            <a:endParaRPr sz="1310">
              <a:solidFill>
                <a:schemeClr val="dk1"/>
              </a:solidFill>
            </a:endParaRPr>
          </a:p>
          <a:p>
            <a:pPr indent="-311785" lvl="1" marL="9144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0"/>
              <a:buAutoNum type="alphaLcPeriod"/>
            </a:pPr>
            <a:r>
              <a:rPr lang="ru" sz="1310">
                <a:solidFill>
                  <a:schemeClr val="dk1"/>
                </a:solidFill>
              </a:rPr>
              <a:t>С помощью ИС вы потратите меньше, потому что можете найти фрилансера, который согласится выполнить заказ за предложенную фиксированную сумму. </a:t>
            </a:r>
            <a:endParaRPr sz="1310">
              <a:solidFill>
                <a:schemeClr val="dk1"/>
              </a:solidFill>
            </a:endParaRPr>
          </a:p>
          <a:p>
            <a:pPr indent="-311785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0"/>
              <a:buAutoNum type="arabicPeriod"/>
            </a:pPr>
            <a:r>
              <a:rPr lang="ru" sz="1310">
                <a:solidFill>
                  <a:schemeClr val="dk1"/>
                </a:solidFill>
              </a:rPr>
              <a:t>Планируете ли вы покупать оборудование для выполнения задачи?</a:t>
            </a:r>
            <a:endParaRPr sz="131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ru" sz="1310">
                <a:solidFill>
                  <a:schemeClr val="dk1"/>
                </a:solidFill>
              </a:rPr>
              <a:t>Какое техническое оснащение подразделения (компьютеры, сеть, модем), какие программные продукты у вас есть и какие необходимы для выполнения задания? </a:t>
            </a:r>
            <a:endParaRPr sz="1310">
              <a:solidFill>
                <a:schemeClr val="dk1"/>
              </a:solidFill>
            </a:endParaRPr>
          </a:p>
          <a:p>
            <a:pPr indent="-311785" lvl="1" marL="9144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0"/>
              <a:buAutoNum type="alphaLcPeriod"/>
            </a:pPr>
            <a:r>
              <a:rPr lang="ru" sz="1310">
                <a:solidFill>
                  <a:schemeClr val="dk1"/>
                </a:solidFill>
              </a:rPr>
              <a:t>Для разработки цифрового логотипа нужен графический планшет и стилус. При использовании ИС вы не будете платить за оборудование — его аренду или покупку.</a:t>
            </a:r>
            <a:endParaRPr sz="1310">
              <a:solidFill>
                <a:schemeClr val="dk1"/>
              </a:solidFill>
            </a:endParaRPr>
          </a:p>
          <a:p>
            <a:pPr indent="-311785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0"/>
              <a:buAutoNum type="arabicPeriod"/>
            </a:pPr>
            <a:r>
              <a:rPr lang="ru" sz="1310">
                <a:solidFill>
                  <a:schemeClr val="dk1"/>
                </a:solidFill>
              </a:rPr>
              <a:t>Какой объем документов вы обрабатываете при стандартном решении задачи?</a:t>
            </a:r>
            <a:endParaRPr sz="1310">
              <a:solidFill>
                <a:schemeClr val="dk1"/>
              </a:solidFill>
            </a:endParaRPr>
          </a:p>
          <a:p>
            <a:pPr indent="-311785" lvl="1" marL="9144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0"/>
              <a:buAutoNum type="alphaLcPeriod"/>
            </a:pPr>
            <a:r>
              <a:rPr lang="ru" sz="1310">
                <a:solidFill>
                  <a:schemeClr val="dk1"/>
                </a:solidFill>
              </a:rPr>
              <a:t>При совершении сделки, ИС автоматически генерирует договор, в котором прописаны условия выполнения задания: для исполнителя прописано техническое задание, для работодателя указывается стоимость проекта. После совершении сделки, данный документ изменить нельзя.</a:t>
            </a:r>
            <a:endParaRPr sz="1310"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ru" sz="1310">
                <a:solidFill>
                  <a:schemeClr val="dk1"/>
                </a:solidFill>
              </a:rPr>
              <a:t>Единственный договор, который подписывается один раз — это договор на предоставление услуг пользования фриланс-площадкой. </a:t>
            </a:r>
            <a:endParaRPr sz="1310"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ru" sz="1310">
                <a:solidFill>
                  <a:schemeClr val="dk1"/>
                </a:solidFill>
              </a:rPr>
              <a:t>При совершении сделки фриланс-платформа берет агентское вознаграждение с суммы сделки.</a:t>
            </a:r>
            <a:endParaRPr sz="1865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18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20"/>
              <a:t>Выявление задач, решаемых с помощью ИС. Анкета для руководителей.</a:t>
            </a:r>
            <a:endParaRPr sz="1831"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825675"/>
            <a:ext cx="8520600" cy="42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ru" sz="1410">
                <a:solidFill>
                  <a:schemeClr val="dk1"/>
                </a:solidFill>
              </a:rPr>
              <a:t>Анкета для фрилансеров, которые ищут заказчика для того, чтобы он дал задание. </a:t>
            </a:r>
            <a:endParaRPr sz="1410">
              <a:solidFill>
                <a:schemeClr val="dk1"/>
              </a:solidFill>
            </a:endParaRPr>
          </a:p>
          <a:p>
            <a:pPr indent="-318135" lvl="0" marL="457200" rtl="0" algn="just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10"/>
              <a:buAutoNum type="arabicPeriod"/>
            </a:pPr>
            <a:r>
              <a:rPr lang="ru" sz="1410">
                <a:solidFill>
                  <a:schemeClr val="dk1"/>
                </a:solidFill>
              </a:rPr>
              <a:t>Сколько времени вы тратите на поиск заказчика?</a:t>
            </a:r>
            <a:endParaRPr sz="1410">
              <a:solidFill>
                <a:schemeClr val="dk1"/>
              </a:solidFill>
            </a:endParaRPr>
          </a:p>
          <a:p>
            <a:pPr indent="-318135" lvl="1" marL="9144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0"/>
              <a:buAutoNum type="alphaLcPeriod"/>
            </a:pPr>
            <a:r>
              <a:rPr lang="ru" sz="1410">
                <a:solidFill>
                  <a:schemeClr val="dk1"/>
                </a:solidFill>
              </a:rPr>
              <a:t>С помощью ИС вы найдёте заказчика за неделю.</a:t>
            </a:r>
            <a:endParaRPr sz="1410">
              <a:solidFill>
                <a:schemeClr val="dk1"/>
              </a:solidFill>
            </a:endParaRPr>
          </a:p>
          <a:p>
            <a:pPr indent="-318135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0"/>
              <a:buAutoNum type="arabicPeriod"/>
            </a:pPr>
            <a:r>
              <a:rPr lang="ru" sz="1410">
                <a:solidFill>
                  <a:schemeClr val="dk1"/>
                </a:solidFill>
              </a:rPr>
              <a:t>Как часто вы сталкивались с «недобросовестными» заказчиками, которые не заплатили Вам после успешного выполнения задания?</a:t>
            </a:r>
            <a:endParaRPr sz="1410">
              <a:solidFill>
                <a:schemeClr val="dk1"/>
              </a:solidFill>
            </a:endParaRPr>
          </a:p>
          <a:p>
            <a:pPr indent="-318135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0"/>
              <a:buAutoNum type="arabicPeriod"/>
            </a:pPr>
            <a:r>
              <a:rPr lang="ru" sz="1410">
                <a:solidFill>
                  <a:schemeClr val="dk1"/>
                </a:solidFill>
              </a:rPr>
              <a:t>Как часто у вас возникают конфликты по поводу оплаты вашей работы? Какой объем документов вы обрабатываете при стандартном решении задачи?</a:t>
            </a:r>
            <a:endParaRPr sz="1410">
              <a:solidFill>
                <a:schemeClr val="dk1"/>
              </a:solidFill>
            </a:endParaRPr>
          </a:p>
          <a:p>
            <a:pPr indent="-318135" lvl="1" marL="9144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0"/>
              <a:buAutoNum type="alphaLcPeriod"/>
            </a:pPr>
            <a:r>
              <a:rPr lang="ru" sz="1410">
                <a:solidFill>
                  <a:schemeClr val="dk1"/>
                </a:solidFill>
              </a:rPr>
              <a:t>ИС обеспечивает полную безопасность и гарантию сделки. После размещения задания заказчик перечисляет средства на особый счёт в ИС. Тогда задание считается активированным и отображается фрилансерам. Когда исполнитель найден, автоматически генерируется отчёт-сделка, в которой прописаны обязанности сторон. Для фрилансера — это техническое задание, для работодателя — это средства, выделенные на проект. После совершения сделки этот документ изменять нельзя. После успешного выполнения задания исполнителем, деньги со счёта перечисляются на личный счёт фрилансера, указанного в ИС.</a:t>
            </a:r>
            <a:endParaRPr sz="1410"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ru" sz="1410">
                <a:solidFill>
                  <a:schemeClr val="dk1"/>
                </a:solidFill>
              </a:rPr>
              <a:t>Если задание выполнено по техническому заданию, а работодатель отказывается платить, данная сделка с жалобами уходит на рассмотрение юристу, предоставляемому ИС. После этого конфликт разрешается согласно законодательству Российской Федерации.</a:t>
            </a:r>
            <a:endParaRPr sz="1410"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ru" sz="1410">
                <a:solidFill>
                  <a:schemeClr val="dk1"/>
                </a:solidFill>
              </a:rPr>
              <a:t>При совершении сделки фриланс-платформа берет агентское вознаграждение с суммы сделки.</a:t>
            </a:r>
            <a:endParaRPr sz="1765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